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7" r:id="rId2"/>
    <p:sldId id="299" r:id="rId3"/>
    <p:sldId id="301" r:id="rId4"/>
    <p:sldId id="321" r:id="rId5"/>
    <p:sldId id="322" r:id="rId6"/>
    <p:sldId id="325" r:id="rId7"/>
    <p:sldId id="323" r:id="rId8"/>
    <p:sldId id="324" r:id="rId9"/>
    <p:sldId id="302" r:id="rId10"/>
    <p:sldId id="326" r:id="rId11"/>
    <p:sldId id="328" r:id="rId12"/>
  </p:sldIdLst>
  <p:sldSz cx="9144000" cy="6858000" type="screen4x3"/>
  <p:notesSz cx="6789738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2462"/>
    <a:srgbClr val="FFFFFF"/>
    <a:srgbClr val="FF9933"/>
    <a:srgbClr val="DC7B26"/>
    <a:srgbClr val="BFBFBF"/>
    <a:srgbClr val="FF6699"/>
    <a:srgbClr val="FFD243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82216" autoAdjust="0"/>
  </p:normalViewPr>
  <p:slideViewPr>
    <p:cSldViewPr>
      <p:cViewPr>
        <p:scale>
          <a:sx n="70" d="100"/>
          <a:sy n="70" d="100"/>
        </p:scale>
        <p:origin x="-1380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7677-79C0-47F8-A318-C16501244C1E}" type="datetimeFigureOut">
              <a:rPr lang="fr-FR" smtClean="0"/>
              <a:pPr/>
              <a:t>27/08/2013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DC74-8493-4F12-8ECF-544EF60E50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66072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0273D-C5D8-46C3-8731-A2EB7511F9AF}" type="datetimeFigureOut">
              <a:rPr lang="fr-FR" smtClean="0"/>
              <a:pPr/>
              <a:t>27/08/2013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C6D5-9B40-4F8D-9D96-1160CD98CF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3516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L’idée de cette diapo, c’est de montrer qu’on peut</a:t>
            </a:r>
            <a:r>
              <a:rPr lang="fr-FR" baseline="0" dirty="0" smtClean="0"/>
              <a:t> décrire n’importe quelle forme géométrique à partir d’un court programme explicite. Plutôt que de développer un DSL, on a développé une API sur un langage généraliste (Python en l’occurrence).</a:t>
            </a:r>
            <a:endParaRPr lang="fr-FR" baseline="0" dirty="0"/>
          </a:p>
          <a:p>
            <a:endParaRPr lang="fr-FR" baseline="0" dirty="0"/>
          </a:p>
          <a:p>
            <a:r>
              <a:rPr lang="fr-FR" baseline="0" dirty="0" smtClean="0"/>
              <a:t>Python est un langage de haut niveau, interprété.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Codé en Python, interface </a:t>
            </a:r>
            <a:r>
              <a:rPr lang="fr-FR" baseline="0" dirty="0" err="1" smtClean="0"/>
              <a:t>Qt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bibliotheque</a:t>
            </a:r>
            <a:r>
              <a:rPr lang="fr-FR" baseline="0" dirty="0" smtClean="0"/>
              <a:t> 3D </a:t>
            </a:r>
            <a:r>
              <a:rPr lang="fr-FR" baseline="0" dirty="0" err="1" smtClean="0"/>
              <a:t>pythonocc</a:t>
            </a:r>
            <a:r>
              <a:rPr lang="fr-FR" baseline="0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C6D5-9B40-4F8D-9D96-1160CD98CFF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6ECE-4A9D-49F4-A26B-CD7536F360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097C-D739-4866-B99C-6E700328840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F510A-C7B8-4A71-AE1B-8BEA70BDF83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0F0EA-CE30-4B30-9D64-E45A76937E0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1F183-909E-49DC-B306-96E6F7A58A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3C66D-D25F-4841-A596-6E7CE922861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B5BD-7578-4426-B4B8-B5B22F5794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76DC2-C8FF-4019-9AEC-99F3754DDE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78BE3-1117-4E76-ACE5-B772161252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F0A29-0F96-4E8D-854B-022E6CD1B2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C3D3-7B64-4F91-A416-522B9E68E8E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27916B-A406-429D-A019-2F3CF9CCE50C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813" y="4763"/>
            <a:ext cx="9094787" cy="68468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5277" y="2214554"/>
            <a:ext cx="8042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Plant </a:t>
            </a:r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LifeCycle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 Management and web3D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visualization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</a:b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for Nuclear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Power Plants </a:t>
            </a:r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71670" y="3714752"/>
            <a:ext cx="5304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Thomas </a:t>
            </a:r>
            <a:r>
              <a:rPr lang="fr-FR" dirty="0" err="1" smtClean="0"/>
              <a:t>Paviot</a:t>
            </a:r>
            <a:r>
              <a:rPr lang="fr-FR" dirty="0" smtClean="0"/>
              <a:t>, Arts et Métiers </a:t>
            </a:r>
            <a:r>
              <a:rPr lang="fr-FR" dirty="0" err="1" smtClean="0"/>
              <a:t>ParisTech</a:t>
            </a:r>
            <a:endParaRPr lang="fr-FR" dirty="0" smtClean="0"/>
          </a:p>
          <a:p>
            <a:r>
              <a:rPr lang="fr-FR" dirty="0" smtClean="0"/>
              <a:t>Thomas.paviot@ensam.eu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-10-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116632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Experiment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– Online component placement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1640" y="908720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latin typeface="Calibri" pitchFamily="34" charset="0"/>
              </a:rPr>
              <a:t>A </a:t>
            </a:r>
            <a:r>
              <a:rPr lang="fr-FR" sz="1800" b="1" dirty="0" err="1" smtClean="0">
                <a:latin typeface="Calibri" pitchFamily="34" charset="0"/>
              </a:rPr>
              <a:t>webbased</a:t>
            </a:r>
            <a:r>
              <a:rPr lang="fr-FR" sz="1800" b="1" dirty="0" smtClean="0">
                <a:latin typeface="Calibri" pitchFamily="34" charset="0"/>
              </a:rPr>
              <a:t> component editor</a:t>
            </a:r>
            <a:endParaRPr lang="fr-FR" sz="1800" b="1" dirty="0">
              <a:latin typeface="Calibri" pitchFamily="34" charset="0"/>
            </a:endParaRPr>
          </a:p>
        </p:txBody>
      </p:sp>
      <p:pic>
        <p:nvPicPr>
          <p:cNvPr id="3" name="Picture 2" descr="Capture d’écran 2013-06-20 à 18.15.4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42860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62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3871" y="1785926"/>
            <a:ext cx="78213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Thank you for your attention</a:t>
            </a:r>
          </a:p>
          <a:p>
            <a:pPr algn="ctr"/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Please see our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poster:</a:t>
            </a:r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pPr algn="ctr"/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“Long term control of 3D engineering data</a:t>
            </a:r>
            <a:b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</a:b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for nuclear power plants”</a:t>
            </a:r>
          </a:p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Thomas </a:t>
            </a:r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Paviot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(Arts et Métiers </a:t>
            </a:r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ParisTech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)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, </a:t>
            </a:r>
          </a:p>
          <a:p>
            <a:pPr algn="ctr"/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Christophe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Mouton </a:t>
            </a:r>
            <a:r>
              <a:rPr lang="en-US" b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(</a:t>
            </a:r>
            <a:r>
              <a:rPr lang="en-US" b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EDF - 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PLM project for Nuclear), </a:t>
            </a:r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Samir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Lamouri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 (Arts et Métiers </a:t>
            </a:r>
            <a:r>
              <a:rPr lang="en-US" b="1" dirty="0" err="1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ParisTech</a:t>
            </a:r>
            <a:r>
              <a:rPr lang="en-US" b="1" dirty="0" smtClean="0">
                <a:solidFill>
                  <a:srgbClr val="8E2462"/>
                </a:solidFill>
                <a:latin typeface="Rockwell"/>
                <a:cs typeface="Calibri" pitchFamily="34" charset="0"/>
              </a:rPr>
              <a:t>).</a:t>
            </a:r>
            <a:endParaRPr lang="en-US" b="1" dirty="0" smtClean="0">
              <a:solidFill>
                <a:srgbClr val="8E2462"/>
              </a:solidFill>
              <a:latin typeface="Rockwell"/>
              <a:cs typeface="Calibri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-2-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88356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Industrial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and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scientific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context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88" y="3284984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Spécification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64088" y="4670014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Spécification</a:t>
            </a:r>
            <a:endParaRPr lang="fr-F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AutoShape 4" descr="data:image/jpeg;base64,/9j/4AAQSkZJRgABAQAAAQABAAD/2wCEAAkGBhQSERUUExMUFRUWFRcYExcXFRUYGBQUFRUVFBUVFBYXHCYeGBojGhYUHy8gIycpLCwsFR4xNTAqNSYrLCkBCQoKDgwOGg8PGiwkHCQsLCwpLCwpLCwsLCksKSkpKSwpKSwpLCwsKSwsLCwpLCwsLCksKSkpLCkpLCksKSwpKf/AABEIAIoAuAMBIgACEQEDEQH/xAAcAAACAgMBAQAAAAAAAAAAAAAEBQMGAAECBwj/xABFEAABAwICBQkDCAkEAwEAAAABAAIRAwQSIQUiMUFRBhMyYXGBkaGxI1JyFDNCYrLB0fAHFXOCkpOiwuEkQ1PxNGODFv/EABkBAAMBAQEAAAAAAAAAAAAAAAIDBAABBf/EACkRAAICAQIGAgEFAQAAAAAAAAABAhEDEiEEEyIxQVEycWEjQoHB8DP/2gAMAwEAAhEDEQA/AAOSNQC3YCek53frH7481LozDzBJOt7WB+8789y3ZWnNsDWEgDZsO0ypGWxDcIcYz3N+lM+q8ltNtnpw2E2irutzNBhDeaDqZBy2cdu3bkrFZPDrhxnbTEmfrGc0LR0fFNlMO1WEFuQJ1dkmM0TRsXBxdjzIjog5bdkdaBK09kt/ANV5HNgYr6u6iY/ibwUEYnVJ285J7YaobM1GPxNcJiOhlEz9yIbaOcXF2Elzi46pGZHUU9fBIXGLUrFF0de4+AfZVt0W0fJ6HEU2/ZCSV9EZVCXgY2wTHRAbBK8305yj5v2NCo57G5Y82z2QdirxvZJGy6Wt2D6fqt+UVtUEmq4h07p2DcVYtB/pAbbUKbObJdTBzxwDt3R1qgGsSZk9y6FKePenNLyRqy41/wBKlwXOLadIYo3ExGWUlct/SXVLC11NmZ2iRvniqobM/mVhtjtjch6TtMuLuXDKjHNewtJHGdqvugNLUqwYWPmGAEeErxEWxRui9LVbR+Nn564Wl1Gxrl9j1exusNAZTLqkfzHKq6d0satKpLcIYWcffEjtVbocsKzOi5pBJJBaCczJTi1vzfU3U8mmWl2ZzAMyBuU0oOLtlmLImmr9/wAj/TOlKVW6sube18GThMxOGJ61Y7FuvV/bM+2qPZcn3061OpiacBmNkq51eUWIAc2cnNd0huM8F3mRXZi4xmk1Xc6p2bmtucQIl4jrznJDXNu75TiwnD8nOcZThI2ru/5RY2FoYZy2uEZFD1eUbiwt5sZiOmY2RshBrj7GqWS267qgrSVq5vPuIyLGwd21i7dXIOQ4DzzS6+5QvqUiw0miQM8Z3QdkdS0NPu30xsjpf4QTnFguM3u14HoyOwnU3dy2kreUZGfNfRjpdnUsTebH2T8qXorbdJ1OI8ApBpWpxHgmH/59vvHwCw8nh758EFRKLYH+uqn1f4V0OUFXZDP4f8otvJ36/kuncm/r+S70mtgw5SVB9FvgfxQ9bl3WYfmqZ/iH3o4cm8un5JPyk0IKNF1QvGWwRtPBHHTYMroB0/y9rXFI0sLabSdYtmXD3ZO5U9tLEclJUJJA4pxZWIACe2oITFObIrbReSOo6KzRtCij6dFSSysuhhiADRohcnRoCbCkt/J0rmMdykJHaPCFuLLJWF9uhK9FHHIwJYlRTbq1LcxsUuitIGi8VGbd43OG8J1d2gIPWq7UpYXFqshJTVM8/JBwZ6FZcradXZTcOMkIg6XHunxVJ5Nk88GR08p4HcrqNA1OA8VNkxRTHQySaOTpIe6fFcO0mPdPiFKdBP6vFcu0FU6vFL0RGapEf61HunxXB0mPdPkpjoN/AeK1+o39XitogbVIhOkx7p8VpSnQj+rxWLaIm1SLK0qQKJqlCZQs21y250qOM/Ad85ALAc438PJdo1k4Xnn6QtK4qraIOTc3dvBXy5q4abncAT4BeM6SuC6u5xOZcc03HHcXke1ElvTmoJVhptSKxfJHEJ9QMgLmYPhxhbs2JnQoEpbQqbEzpXEDJRM9FBDbZdNo5LVOvIXTqmS4YHrUwl1emjKpKDrPXTMX1mZwq1pNsPkKz1nyq7pE6xMKvD3IeI7EWh6/N3FNxMDEJPUSvYcS8SpOl7e0eq9optyHYPRHmXYRifc6c5ac5Y5q05T0PNFy5lY5a3rGOcWaxYsXKMb0S5z9V0TE9sJhVti3amtegAx0AA4XRAA3FL6XJ66pMa6s4FpHvS7ZKe4iVMXXerhMnKozMbRnOXWtNomBOZIJbkchJGXemmldBEUg9rwei4jORG4hE21I4bckyPk74yiJrHLsT4qsTESl+qmgXStENoBu3UIceJI2rwa+EPI4E+RX0Npe2L7eo0RLmEDtIgeq8F0xoOpQqupvEuac4zy4oMYybszRNLEVYaTYCT6CYml2DkOJz7EvJvKh+LpjYytWg703o0slXKdnI6eFSW7ajD85iHUUl417KFkl6LIKK7FAlL7bSEmPJTV7ogJelDlK0T1qQAkkJTc3DJiQShL+rzmRcQPzuCCY6i2OmcQlpIcAQCQSOIkFNjjTETyO/BM6uHE+aUaZoQ2QmLWBzgWmQpNK23sz2JkemWwqVyi7KjS6Q7V7RakYGiQSGjvyC895G8n+fuKIyg1GziGUYl6dd2mGqRlkXDLthFmlukIxqiNjJMIPlAX0KeNoDhlPZsRVdxaC4bQJHckmi9KvubhlKrBpkmWxkcthS0rGN0LXaXqvBOKOwQktK/eajw57iJH0j1r0e65I0nVXQSxoDdVsRnPFUnlPoRltcOawuIcxriXcSXD7k+CEzdogrXEb37h0ysS8LE3SKs91FuCIO8Z5remLp7qDgT0WnDAG4QF21nauLilqOzOz1ISxhUrTSty4c2+mS130ubIOTchPDJPmXTTTouEuFOhhqENcQ1xqCA4gZHPzVptLRpOHCC3nDB+EbISPk/bYbS7buFd+Hjlhz8gjUnSi/IDivkvANXuWlhAOcDKCDtG4qmcu9CAPZXA6Tiyp2kDA49U5K4B5LhIg4f7lze6OFak+m4wHNImJwwJBjtCXVWhq9ni2iqeGo4Hint1SBbO9DXVMA03t3sh3aERQ1gkZN3ZXBbUL6diHzizkQM4jrCMtNGim0g4XuLWgGMOEN4Ydp6ymFK27FI21KHmvsM5KuxYNVzUwvXyxC1oxR4ouuyWQg7jEu4FaPIzaYI6gfVR/q4NJc0GSDPfmQOCKsmYj1o75Ii1tbA8tPcSW9thdsyXd/m0jqPomNSgAhMOuMpzWi7dgTVIs36P9BmkQ49JuCPiMFM22TqlWsMRaTUfnthWDQ1s35HavwjE6uw4ozILnbeOQTu8pjHcu3ig0eTzPoq+Xfc8+WTq2KBQ5JOZVZUfcOeA9stIyIJ7U60vaMFw0ta0Q6MgApaVCX0A6DFOTlvFKRPepKQab6mXZNZTe7ZMmWDx2oXGzaqQCDDnfC37wqTy8tnOr5NJ9mySATGs7bC9UuWNxUnBjdY1T0Rs1QPVOmWTKWNzW7QJ64kD1TIxoBuz5rGjqmDEGPwj6WF0eMQsXvlOiDYXGQh3yggDZtdEDuWIwW0AtfC5uamo7bs+8KRrVxdt1Hdn3hKHDjR1Wajc9rqnfkCkmh3za3WZINdxB4+0CbaJPtG/v9mwKraBvC22qNI1XVMj1ms2fRC5VKP8AvAcI3Gdev7Dao9pP1f7iurAyTM7XdeUFRB+J0/V/uK3a5NcZ2Ytg6kXkBdjyp9vquaRmzy4rLV0JrymsXQ2tTdD3arhAh0NJGXHKEhsK2JoPEf8AaTOJXF00n3Htpmirh0CAgLNyIrVtym8lepULGMh2fHPxTmvzYpzJneIyHYl9SiDkVN8nbG/vOSaLjJ+ECWzdYEdacNqZJexkKUVoQSCjJLZnNyVDaUi+q1oEk7F3cFNuQzQa7zwYY7yixiczPTKlpzVvaUxuqUge2CT5oi/dldn/ANYH9DvxUelKgDLX9rT8mOKg0nW9nenqaP6F6B5bFT5FamAejTOz9m0KS0rTXIJGtTZP8zP0XFB453P/AIjHgwKbRRbz72kicFGJ4Y3TA8ElbsN7IaXDhz1AAzlUOw5y9glMdIV4a4RuGfbP4DxStoBuaYEZU3HLrq/4XenK8OIG3VnwJTQTl+WjnddN39Tj+KxDaduObsKbWmcXNj4hLSR1LESaFTvYiao7z5t353hStUN70D3eoSWVIL0fUw1AeAcT17Aqhoi4IoxlDqogcPag5K0W9SHT9Vyo+h60imONRp/rJU2WVOH2VcPG1P6LNSOtw1R9py7omGPJ3B58itM6cD3G+pXDvmqvw1PslU+SVFVaw1fk87C/P+WSqhUtuZr1KWYAcS3ra7NW2wrYTbEiYM9oFPNKOVtlNdr2e84fuQTB7EmUurSWSh+84szmprmmd21A2lVMjVkJDVMYnaFNu/X9oXR9UCfNMXUaWAEPqEwcQwiBwhY60DjK5wnYnKSo6kvLYudixapPkmlvRMZlbZbBo2LA6EuUrM0iK6crFyMtMDsR2vpk92KAqxWfJjiVd9C1wapDWwG0WgD94rJUhE3bLTpa5BFmPrye5jkNpe49jdEfSd3dFRX7yaltIjN3kwqLSZm3rfH9zQFbF2iGSontI5x0/wDHl1azQoLSBc1HOBMNpjblGsY7V1TzqO+CPF/+FBbTz1czl7MeDJ2d6WEx1Z3AdcjKMNFgPfUcfwXF9cDnHuOcPOW4w0bUNRrTWeTlhp0WyP3yha9bKpnvqfZCO9gaNcsahFOzpzEmlu2azfwWku5RXnOXFo2ZA5r0krSOLs7xGOnFfgs6hvege71ClChvege71CWw0D16uEGInCc1TeT4nmfiHqVci3N0j6BVR0CMqPx/ioeI+UPsu4T4z+i1Uun+431cuax9hViBFOp9krdLpn4G/wByy9ZFvV/Zv+yVd5IPBVbimGvs8IjUdPWeaH4pbduLqp+rl37fwCY6VrBjrQzspv8AHm2x9yWDz39pmVo47yavQzX+nXsXX1A03yNhzXVK5Tm4t8VPMZhs+G1V+4ti3NuxBmilKmMxN6LQ2oVclOUkt76MiiRfJGhj1lDq1SEvubiO9c1L3JCMYajupdUEt2C5t7ImtwS4HrEeKu+gRD6hnawR4/5VIuThAjcR5FWu0uTTLHjw6jtCbBa4tCcq0tMtV072tuOAf9hcX2dGp11G+rEDcaSmpSqBhIaHAgR9IQMkR8p5ygTBbNVuTto1m7R3JkU0tyeTsMtfnX74a3Ptc5D2b9e4M/7gyjgwCVNZ9Op2M/uKgsanz2z507vqtCXZ0mo/OVv/AJD+koa4Ps6h6qiJpPzqH67fJoQN0fYPPU/zcUXgyW4kp0/9bQEzrA+FNYs0Wyb+nwhzh2YYW0zE+ko4z/rX4RdQ8KG9eMB7vtBSEqG9+bPa37QQsQiMnWPwFVHQf+z8f3OVwOw9hVJ0ScqXb9zlBn+cPsv4T45PotdKuA7jqt2Z8Vu8ql7HMDTrNLSSdkiJS3RTjLsztHomi9hYV3PLU7v8Fb0zZgNZiOItgNMbMoPolVJsn88E65QHVb8RSils8fRHppnLtDSlT1T2eU/gkbqeFxbwPluVjtNh+E+iSaU+cHZ96l4uO1lfDS7ICr6Ma7OIPEIf9VO3OTSkUQ1ebraLXBCUaL4klTc0Go96CrLamzJJAFwJI7R6q1VqUMb2nzzSbRLAazZAOe8JvWPtqo3YRl3helw0OiyDiJ9VB1jdAswmZGzs6kTSqTmD/wB9aUWR1h2o2idc9qqSslk6VjOleFhJ24o29XWurO4a0OBBBc8unaM4iUDUPqpBu7Up44thamhhSqglxnbU8oCC0if9O74D5uK4eFHeH/T1OxvqkThUR2PeaQHoFs3rDwpO9AtKfk3/AOU79n+CxdwvpG8ZvmZ//9k="/>
          <p:cNvSpPr>
            <a:spLocks noChangeAspect="1" noChangeArrowheads="1"/>
          </p:cNvSpPr>
          <p:nvPr/>
        </p:nvSpPr>
        <p:spPr bwMode="auto">
          <a:xfrm>
            <a:off x="155575" y="-623888"/>
            <a:ext cx="1752600" cy="1314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3568" y="1628800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latin typeface="Calibri" pitchFamily="34" charset="0"/>
              </a:rPr>
              <a:t>The </a:t>
            </a:r>
            <a:r>
              <a:rPr lang="fr-FR" sz="1600" b="1" dirty="0" err="1" smtClean="0">
                <a:latin typeface="Calibri" pitchFamily="34" charset="0"/>
              </a:rPr>
              <a:t>current</a:t>
            </a:r>
            <a:r>
              <a:rPr lang="fr-FR" sz="1600" b="1" dirty="0" smtClean="0">
                <a:latin typeface="Calibri" pitchFamily="34" charset="0"/>
              </a:rPr>
              <a:t> situation : AVEVA PDMS as a 3D CAD </a:t>
            </a:r>
            <a:r>
              <a:rPr lang="fr-FR" sz="1600" b="1" dirty="0" err="1" smtClean="0">
                <a:latin typeface="Calibri" pitchFamily="34" charset="0"/>
              </a:rPr>
              <a:t>tool</a:t>
            </a:r>
            <a:r>
              <a:rPr lang="fr-FR" sz="1600" b="1" dirty="0" smtClean="0">
                <a:latin typeface="Calibri" pitchFamily="34" charset="0"/>
              </a:rPr>
              <a:t> for </a:t>
            </a:r>
            <a:r>
              <a:rPr lang="fr-FR" sz="1600" b="1" dirty="0" err="1" smtClean="0">
                <a:latin typeface="Calibri" pitchFamily="34" charset="0"/>
              </a:rPr>
              <a:t>nuclear</a:t>
            </a:r>
            <a:r>
              <a:rPr lang="fr-FR" sz="1600" b="1" dirty="0" smtClean="0">
                <a:latin typeface="Calibri" pitchFamily="34" charset="0"/>
              </a:rPr>
              <a:t> power plant engineering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7544" y="5157192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latin typeface="Calibri" pitchFamily="34" charset="0"/>
              </a:rPr>
              <a:t>how </a:t>
            </a:r>
            <a:r>
              <a:rPr lang="fr-FR" sz="1600" b="1" dirty="0" smtClean="0">
                <a:latin typeface="Calibri" pitchFamily="34" charset="0"/>
              </a:rPr>
              <a:t>to </a:t>
            </a:r>
            <a:r>
              <a:rPr lang="fr-FR" sz="1600" b="1" dirty="0" err="1" smtClean="0">
                <a:latin typeface="Calibri" pitchFamily="34" charset="0"/>
              </a:rPr>
              <a:t>get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independent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from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proprietary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smtClean="0">
                <a:latin typeface="Calibri" pitchFamily="34" charset="0"/>
              </a:rPr>
              <a:t>CAD </a:t>
            </a:r>
            <a:r>
              <a:rPr lang="fr-FR" sz="1600" b="1" dirty="0" smtClean="0">
                <a:latin typeface="Calibri" pitchFamily="34" charset="0"/>
              </a:rPr>
              <a:t>software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smtClean="0">
                <a:latin typeface="Calibri" pitchFamily="34" charset="0"/>
              </a:rPr>
              <a:t>for long </a:t>
            </a:r>
            <a:r>
              <a:rPr lang="fr-FR" sz="1600" b="1" dirty="0" err="1" smtClean="0">
                <a:latin typeface="Calibri" pitchFamily="34" charset="0"/>
              </a:rPr>
              <a:t>term</a:t>
            </a:r>
            <a:r>
              <a:rPr lang="fr-FR" sz="1600" b="1" dirty="0" smtClean="0">
                <a:latin typeface="Calibri" pitchFamily="34" charset="0"/>
              </a:rPr>
              <a:t> 3D data </a:t>
            </a:r>
            <a:r>
              <a:rPr lang="fr-FR" sz="1600" b="1" dirty="0" err="1" smtClean="0">
                <a:latin typeface="Calibri" pitchFamily="34" charset="0"/>
              </a:rPr>
              <a:t>retention</a:t>
            </a:r>
            <a:r>
              <a:rPr lang="fr-FR" sz="1600" b="1" dirty="0" smtClean="0">
                <a:latin typeface="Calibri" pitchFamily="34" charset="0"/>
              </a:rPr>
              <a:t> ?</a:t>
            </a:r>
            <a:endParaRPr lang="fr-FR" sz="1600" b="1" dirty="0">
              <a:latin typeface="Calibri" pitchFamily="34" charset="0"/>
            </a:endParaRPr>
          </a:p>
        </p:txBody>
      </p:sp>
      <p:pic>
        <p:nvPicPr>
          <p:cNvPr id="3" name="Picture 2" descr="Capture d’écran 2012-07-08 à 09.32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4412"/>
            <a:ext cx="4674307" cy="2806756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012160" y="2498120"/>
            <a:ext cx="22322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latin typeface="Calibri" pitchFamily="34" charset="0"/>
              </a:rPr>
              <a:t>Key </a:t>
            </a:r>
            <a:r>
              <a:rPr lang="fr-FR" sz="1600" b="1" dirty="0" err="1" smtClean="0">
                <a:latin typeface="Calibri" pitchFamily="34" charset="0"/>
              </a:rPr>
              <a:t>features</a:t>
            </a:r>
            <a:r>
              <a:rPr lang="fr-FR" sz="1600" b="1" dirty="0" smtClean="0">
                <a:latin typeface="Calibri" pitchFamily="34" charset="0"/>
              </a:rPr>
              <a:t> 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err="1" smtClean="0">
                <a:latin typeface="Calibri" pitchFamily="34" charset="0"/>
              </a:rPr>
              <a:t>Database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storage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err="1" smtClean="0">
                <a:latin typeface="Calibri" pitchFamily="34" charset="0"/>
              </a:rPr>
              <a:t>Placing</a:t>
            </a:r>
            <a:r>
              <a:rPr lang="fr-FR" sz="1600" i="1" dirty="0" smtClean="0">
                <a:latin typeface="Calibri" pitchFamily="34" charset="0"/>
              </a:rPr>
              <a:t> components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Pipe </a:t>
            </a:r>
            <a:r>
              <a:rPr lang="fr-FR" sz="1600" i="1" dirty="0" err="1" smtClean="0">
                <a:latin typeface="Calibri" pitchFamily="34" charset="0"/>
              </a:rPr>
              <a:t>routing</a:t>
            </a:r>
            <a:r>
              <a:rPr lang="fr-FR" sz="1600" i="1" dirty="0" smtClean="0">
                <a:latin typeface="Calibri" pitchFamily="34" charset="0"/>
              </a:rPr>
              <a:t>, </a:t>
            </a:r>
            <a:r>
              <a:rPr lang="fr-FR" sz="1600" i="1" dirty="0" err="1" smtClean="0">
                <a:latin typeface="Calibri" pitchFamily="34" charset="0"/>
              </a:rPr>
              <a:t>interference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checks</a:t>
            </a:r>
            <a:r>
              <a:rPr lang="fr-FR" sz="1600" i="1" dirty="0" smtClean="0">
                <a:latin typeface="Calibri" pitchFamily="34" charset="0"/>
              </a:rPr>
              <a:t> etc.</a:t>
            </a:r>
            <a:endParaRPr lang="fr-FR" sz="1600" i="1" dirty="0">
              <a:latin typeface="Calibri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7544" y="5589240"/>
            <a:ext cx="82089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 smtClean="0">
                <a:latin typeface="Calibri" pitchFamily="34" charset="0"/>
              </a:rPr>
              <a:t>Industrial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need</a:t>
            </a:r>
            <a:r>
              <a:rPr lang="fr-FR" sz="1600" b="1" dirty="0" smtClean="0">
                <a:latin typeface="Calibri" pitchFamily="34" charset="0"/>
              </a:rPr>
              <a:t> : design and </a:t>
            </a:r>
            <a:r>
              <a:rPr lang="fr-FR" sz="1600" b="1" dirty="0" err="1" smtClean="0">
                <a:latin typeface="Calibri" pitchFamily="34" charset="0"/>
              </a:rPr>
              <a:t>implement</a:t>
            </a:r>
            <a:r>
              <a:rPr lang="fr-FR" sz="1600" b="1" dirty="0" smtClean="0">
                <a:latin typeface="Calibri" pitchFamily="34" charset="0"/>
              </a:rPr>
              <a:t> a (</a:t>
            </a:r>
            <a:r>
              <a:rPr lang="fr-FR" sz="1600" b="1" dirty="0" err="1" smtClean="0">
                <a:latin typeface="Calibri" pitchFamily="34" charset="0"/>
              </a:rPr>
              <a:t>neutral</a:t>
            </a:r>
            <a:r>
              <a:rPr lang="fr-FR" sz="1600" b="1" dirty="0" smtClean="0">
                <a:latin typeface="Calibri" pitchFamily="34" charset="0"/>
              </a:rPr>
              <a:t>) data model able to </a:t>
            </a:r>
            <a:r>
              <a:rPr lang="fr-FR" sz="1600" b="1" dirty="0" err="1" smtClean="0">
                <a:latin typeface="Calibri" pitchFamily="34" charset="0"/>
              </a:rPr>
              <a:t>represent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nuclear</a:t>
            </a:r>
            <a:r>
              <a:rPr lang="fr-FR" sz="1600" b="1" dirty="0" smtClean="0">
                <a:latin typeface="Calibri" pitchFamily="34" charset="0"/>
              </a:rPr>
              <a:t> power plants 3D data in </a:t>
            </a:r>
            <a:r>
              <a:rPr lang="fr-FR" sz="1600" b="1" dirty="0" err="1" smtClean="0">
                <a:latin typeface="Calibri" pitchFamily="34" charset="0"/>
              </a:rPr>
              <a:t>order</a:t>
            </a:r>
            <a:r>
              <a:rPr lang="fr-FR" sz="1600" b="1" dirty="0" smtClean="0">
                <a:latin typeface="Calibri" pitchFamily="34" charset="0"/>
              </a:rPr>
              <a:t> to </a:t>
            </a:r>
            <a:r>
              <a:rPr lang="fr-FR" sz="1600" b="1" dirty="0" err="1" smtClean="0">
                <a:latin typeface="Calibri" pitchFamily="34" charset="0"/>
              </a:rPr>
              <a:t>keep</a:t>
            </a:r>
            <a:r>
              <a:rPr lang="fr-FR" sz="1600" b="1" dirty="0" smtClean="0">
                <a:latin typeface="Calibri" pitchFamily="34" charset="0"/>
              </a:rPr>
              <a:t> control over data </a:t>
            </a:r>
            <a:r>
              <a:rPr lang="fr-FR" sz="1600" b="1" dirty="0" err="1" smtClean="0">
                <a:latin typeface="Calibri" pitchFamily="34" charset="0"/>
              </a:rPr>
              <a:t>generated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from</a:t>
            </a:r>
            <a:r>
              <a:rPr lang="fr-FR" sz="1600" b="1" dirty="0" smtClean="0">
                <a:latin typeface="Calibri" pitchFamily="34" charset="0"/>
              </a:rPr>
              <a:t> 3D CAD packages.</a:t>
            </a:r>
            <a:endParaRPr lang="fr-FR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-3-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640" y="642918"/>
            <a:ext cx="7812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Representing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3D data :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static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and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dynamic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approaches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27584" y="1916832"/>
            <a:ext cx="352839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latin typeface="Calibri" pitchFamily="34" charset="0"/>
              </a:rPr>
              <a:t>Exact </a:t>
            </a:r>
            <a:r>
              <a:rPr lang="fr-FR" sz="1600" b="1" dirty="0" err="1" smtClean="0">
                <a:latin typeface="Calibri" pitchFamily="34" charset="0"/>
              </a:rPr>
              <a:t>representation</a:t>
            </a:r>
            <a:r>
              <a:rPr lang="fr-FR" sz="1600" b="1" dirty="0" smtClean="0">
                <a:latin typeface="Calibri" pitchFamily="34" charset="0"/>
              </a:rPr>
              <a:t> (</a:t>
            </a:r>
            <a:r>
              <a:rPr lang="fr-FR" sz="1600" b="1" dirty="0" smtClean="0">
                <a:latin typeface="Calibri" pitchFamily="34" charset="0"/>
              </a:rPr>
              <a:t>BREP, </a:t>
            </a:r>
            <a:r>
              <a:rPr lang="fr-FR" sz="1600" b="1" dirty="0" smtClean="0">
                <a:latin typeface="Calibri" pitchFamily="34" charset="0"/>
              </a:rPr>
              <a:t>CSG):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ISO 10303-42 (STEP) : </a:t>
            </a:r>
            <a:r>
              <a:rPr lang="fr-FR" sz="1600" i="1" dirty="0" err="1" smtClean="0">
                <a:latin typeface="Calibri" pitchFamily="34" charset="0"/>
              </a:rPr>
              <a:t>wide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industrial</a:t>
            </a:r>
            <a:r>
              <a:rPr lang="fr-FR" sz="1600" i="1" dirty="0" smtClean="0">
                <a:latin typeface="Calibri" pitchFamily="34" charset="0"/>
              </a:rPr>
              <a:t> use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IGES 5.1 : out of date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COLLADA 1.5 : no </a:t>
            </a:r>
            <a:r>
              <a:rPr lang="fr-FR" sz="1600" i="1" dirty="0" err="1" smtClean="0">
                <a:latin typeface="Calibri" pitchFamily="34" charset="0"/>
              </a:rPr>
              <a:t>industrial</a:t>
            </a:r>
            <a:r>
              <a:rPr lang="fr-FR" sz="1600" i="1" dirty="0" smtClean="0">
                <a:latin typeface="Calibri" pitchFamily="34" charset="0"/>
              </a:rPr>
              <a:t> use </a:t>
            </a:r>
            <a:r>
              <a:rPr lang="fr-FR" sz="1600" i="1" dirty="0" err="1" smtClean="0">
                <a:latin typeface="Calibri" pitchFamily="34" charset="0"/>
              </a:rPr>
              <a:t>yet</a:t>
            </a:r>
            <a:endParaRPr lang="fr-FR" sz="1600" i="1" dirty="0">
              <a:latin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16016" y="1772816"/>
            <a:ext cx="35283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 smtClean="0">
                <a:latin typeface="Calibri" pitchFamily="34" charset="0"/>
              </a:rPr>
              <a:t>Approximated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representation</a:t>
            </a:r>
            <a:r>
              <a:rPr lang="fr-FR" sz="1600" b="1" dirty="0" smtClean="0">
                <a:latin typeface="Calibri" pitchFamily="34" charset="0"/>
              </a:rPr>
              <a:t> (</a:t>
            </a:r>
            <a:r>
              <a:rPr lang="fr-FR" sz="1600" b="1" dirty="0" err="1" smtClean="0">
                <a:latin typeface="Calibri" pitchFamily="34" charset="0"/>
              </a:rPr>
              <a:t>mesh</a:t>
            </a:r>
            <a:r>
              <a:rPr lang="fr-FR" sz="1600" b="1" dirty="0" smtClean="0">
                <a:latin typeface="Calibri" pitchFamily="34" charset="0"/>
              </a:rPr>
              <a:t>) + </a:t>
            </a:r>
            <a:r>
              <a:rPr lang="fr-FR" sz="1600" b="1" dirty="0" smtClean="0">
                <a:latin typeface="Calibri" pitchFamily="34" charset="0"/>
              </a:rPr>
              <a:t>3D </a:t>
            </a:r>
            <a:r>
              <a:rPr lang="fr-FR" sz="1600" b="1" dirty="0" err="1" smtClean="0">
                <a:latin typeface="Calibri" pitchFamily="34" charset="0"/>
              </a:rPr>
              <a:t>scene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parameters</a:t>
            </a:r>
            <a:r>
              <a:rPr lang="fr-FR" sz="1600" b="1" dirty="0" smtClean="0">
                <a:latin typeface="Calibri" pitchFamily="34" charset="0"/>
              </a:rPr>
              <a:t> for </a:t>
            </a:r>
            <a:r>
              <a:rPr lang="fr-FR" sz="1600" b="1" dirty="0" err="1" smtClean="0">
                <a:latin typeface="Calibri" pitchFamily="34" charset="0"/>
              </a:rPr>
              <a:t>visualization</a:t>
            </a:r>
            <a:endParaRPr lang="fr-FR" sz="1600" b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JT, 3DXML, PDF3D etc.: </a:t>
            </a:r>
            <a:r>
              <a:rPr lang="fr-FR" sz="1600" i="1" dirty="0" smtClean="0">
                <a:latin typeface="Calibri" pitchFamily="34" charset="0"/>
              </a:rPr>
              <a:t>software editors </a:t>
            </a:r>
            <a:r>
              <a:rPr lang="fr-FR" sz="1600" i="1" dirty="0" err="1" smtClean="0">
                <a:latin typeface="Calibri" pitchFamily="34" charset="0"/>
              </a:rPr>
              <a:t>dependent</a:t>
            </a:r>
            <a:r>
              <a:rPr lang="fr-FR" sz="1600" i="1" dirty="0" smtClean="0">
                <a:latin typeface="Calibri" pitchFamily="34" charset="0"/>
              </a:rPr>
              <a:t>, </a:t>
            </a:r>
            <a:r>
              <a:rPr lang="fr-FR" sz="1600" i="1" dirty="0" err="1" smtClean="0">
                <a:latin typeface="Calibri" pitchFamily="34" charset="0"/>
              </a:rPr>
              <a:t>visualization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needs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smtClean="0">
                <a:latin typeface="Calibri" pitchFamily="34" charset="0"/>
              </a:rPr>
              <a:t>a </a:t>
            </a:r>
            <a:r>
              <a:rPr lang="fr-FR" sz="1600" i="1" dirty="0" err="1" smtClean="0">
                <a:latin typeface="Calibri" pitchFamily="34" charset="0"/>
              </a:rPr>
              <a:t>proprietary</a:t>
            </a:r>
            <a:r>
              <a:rPr lang="fr-FR" sz="1600" i="1" dirty="0" smtClean="0">
                <a:latin typeface="Calibri" pitchFamily="34" charset="0"/>
              </a:rPr>
              <a:t> plugin</a:t>
            </a:r>
            <a:r>
              <a:rPr lang="fr-FR" sz="1600" i="1" dirty="0" smtClean="0">
                <a:latin typeface="Calibri" pitchFamily="34" charset="0"/>
              </a:rPr>
              <a:t>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ISO 10303-242 : not an IS </a:t>
            </a:r>
            <a:r>
              <a:rPr lang="fr-FR" sz="1600" i="1" dirty="0" err="1" smtClean="0">
                <a:latin typeface="Calibri" pitchFamily="34" charset="0"/>
              </a:rPr>
              <a:t>yet</a:t>
            </a:r>
            <a:endParaRPr lang="fr-FR" sz="1600" i="1" dirty="0"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7584" y="3861048"/>
            <a:ext cx="47525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err="1">
                <a:latin typeface="Calibri" pitchFamily="34" charset="0"/>
              </a:rPr>
              <a:t>P</a:t>
            </a:r>
            <a:r>
              <a:rPr lang="fr-FR" sz="1600" b="1" dirty="0" err="1" smtClean="0">
                <a:latin typeface="Calibri" pitchFamily="34" charset="0"/>
              </a:rPr>
              <a:t>rocedural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representation</a:t>
            </a:r>
            <a:endParaRPr lang="fr-FR" sz="1600" b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ISO 10303-55 and 108 : not </a:t>
            </a:r>
            <a:r>
              <a:rPr lang="fr-FR" sz="1600" i="1" dirty="0" err="1" smtClean="0">
                <a:latin typeface="Calibri" pitchFamily="34" charset="0"/>
              </a:rPr>
              <a:t>supported</a:t>
            </a:r>
            <a:r>
              <a:rPr lang="fr-FR" sz="1600" i="1" dirty="0" smtClean="0">
                <a:latin typeface="Calibri" pitchFamily="34" charset="0"/>
              </a:rPr>
              <a:t> by </a:t>
            </a:r>
            <a:r>
              <a:rPr lang="fr-FR" sz="1600" i="1" dirty="0" err="1" smtClean="0">
                <a:latin typeface="Calibri" pitchFamily="34" charset="0"/>
              </a:rPr>
              <a:t>any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common</a:t>
            </a:r>
            <a:r>
              <a:rPr lang="fr-FR" sz="1600" i="1" dirty="0" smtClean="0">
                <a:latin typeface="Calibri" pitchFamily="34" charset="0"/>
              </a:rPr>
              <a:t> CAD package </a:t>
            </a:r>
            <a:r>
              <a:rPr lang="fr-FR" sz="1600" i="1" dirty="0" err="1" smtClean="0">
                <a:latin typeface="Calibri" pitchFamily="34" charset="0"/>
              </a:rPr>
              <a:t>so</a:t>
            </a:r>
            <a:r>
              <a:rPr lang="fr-FR" sz="1600" i="1" dirty="0" smtClean="0">
                <a:latin typeface="Calibri" pitchFamily="34" charset="0"/>
              </a:rPr>
              <a:t> far, </a:t>
            </a:r>
            <a:r>
              <a:rPr lang="fr-FR" sz="1600" i="1" dirty="0" err="1" smtClean="0">
                <a:latin typeface="Calibri" pitchFamily="34" charset="0"/>
              </a:rPr>
              <a:t>implementation</a:t>
            </a:r>
            <a:r>
              <a:rPr lang="fr-FR" sz="1600" i="1" dirty="0" smtClean="0">
                <a:latin typeface="Calibri" pitchFamily="34" charset="0"/>
              </a:rPr>
              <a:t> issues (no standard API). </a:t>
            </a:r>
            <a:r>
              <a:rPr lang="fr-FR" sz="1600" i="1" dirty="0" err="1" smtClean="0">
                <a:latin typeface="Calibri" pitchFamily="34" charset="0"/>
              </a:rPr>
              <a:t>Interesting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semantics</a:t>
            </a:r>
            <a:r>
              <a:rPr lang="fr-FR" sz="1600" i="1" dirty="0">
                <a:latin typeface="Calibri" pitchFamily="34" charset="0"/>
              </a:rPr>
              <a:t>.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Macro-</a:t>
            </a:r>
            <a:r>
              <a:rPr lang="fr-FR" sz="1600" i="1" dirty="0" err="1" smtClean="0">
                <a:latin typeface="Calibri" pitchFamily="34" charset="0"/>
              </a:rPr>
              <a:t>Parametric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Approaches</a:t>
            </a:r>
            <a:r>
              <a:rPr lang="fr-FR" sz="1600" i="1" dirty="0" smtClean="0">
                <a:latin typeface="Calibri" pitchFamily="34" charset="0"/>
              </a:rPr>
              <a:t> : collaborative </a:t>
            </a:r>
            <a:r>
              <a:rPr lang="fr-FR" sz="1600" i="1" dirty="0" err="1" smtClean="0">
                <a:latin typeface="Calibri" pitchFamily="34" charset="0"/>
              </a:rPr>
              <a:t>work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oriented</a:t>
            </a:r>
            <a:r>
              <a:rPr lang="fr-FR" sz="1600" i="1" dirty="0" smtClean="0">
                <a:latin typeface="Calibri" pitchFamily="34" charset="0"/>
              </a:rPr>
              <a:t>, no standard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Domain </a:t>
            </a:r>
            <a:r>
              <a:rPr lang="fr-FR" sz="1600" i="1" dirty="0" err="1" smtClean="0">
                <a:latin typeface="Calibri" pitchFamily="34" charset="0"/>
              </a:rPr>
              <a:t>Specific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Languages</a:t>
            </a:r>
            <a:r>
              <a:rPr lang="fr-FR" sz="1600" i="1" dirty="0" smtClean="0">
                <a:latin typeface="Calibri" pitchFamily="34" charset="0"/>
              </a:rPr>
              <a:t> : no standard</a:t>
            </a:r>
            <a:endParaRPr lang="fr-FR" sz="1600" i="1" dirty="0">
              <a:latin typeface="Calibri" pitchFamily="34" charset="0"/>
            </a:endParaRPr>
          </a:p>
        </p:txBody>
      </p:sp>
      <p:pic>
        <p:nvPicPr>
          <p:cNvPr id="16" name="Picture 15" descr="Capture d’écran 2012-07-02 à 08.07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906686" cy="1656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44208" y="580526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/>
                <a:cs typeface="Calibri"/>
              </a:rPr>
              <a:t>f</a:t>
            </a:r>
            <a:r>
              <a:rPr lang="en-US" sz="1200" b="1" dirty="0" smtClean="0">
                <a:latin typeface="Calibri"/>
                <a:cs typeface="Calibri"/>
              </a:rPr>
              <a:t>rom (Pratt, 2005)</a:t>
            </a:r>
            <a:endParaRPr lang="en-US" sz="1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2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-4-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88356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Modeling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data – Macro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Procedural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Approach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27584" y="1691516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err="1" smtClean="0">
                <a:latin typeface="Calibri" pitchFamily="34" charset="0"/>
              </a:rPr>
              <a:t>Dynamic</a:t>
            </a:r>
            <a:r>
              <a:rPr lang="fr-FR" sz="1800" b="1" dirty="0" smtClean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Language</a:t>
            </a:r>
            <a:endParaRPr lang="fr-FR" sz="1800" b="1" dirty="0"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52120" y="4149080"/>
            <a:ext cx="3491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latin typeface="Calibri" pitchFamily="34" charset="0"/>
              </a:rPr>
              <a:t>The model 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CSG </a:t>
            </a:r>
            <a:r>
              <a:rPr lang="fr-FR" sz="1600" i="1" dirty="0" err="1" smtClean="0">
                <a:latin typeface="Calibri" pitchFamily="34" charset="0"/>
              </a:rPr>
              <a:t>based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volume primitives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err="1" smtClean="0">
                <a:latin typeface="Calibri" pitchFamily="34" charset="0"/>
              </a:rPr>
              <a:t>boolean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operations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Utilities (</a:t>
            </a:r>
            <a:r>
              <a:rPr lang="fr-FR" sz="1600" i="1" dirty="0" err="1" smtClean="0">
                <a:latin typeface="Calibri" pitchFamily="34" charset="0"/>
              </a:rPr>
              <a:t>cog</a:t>
            </a:r>
            <a:r>
              <a:rPr lang="fr-FR" sz="1600" i="1" dirty="0" smtClean="0">
                <a:latin typeface="Calibri" pitchFamily="34" charset="0"/>
              </a:rPr>
              <a:t>, </a:t>
            </a:r>
            <a:r>
              <a:rPr lang="fr-FR" sz="1600" i="1" dirty="0" err="1" smtClean="0">
                <a:latin typeface="Calibri" pitchFamily="34" charset="0"/>
              </a:rPr>
              <a:t>inertia</a:t>
            </a:r>
            <a:r>
              <a:rPr lang="fr-FR" sz="1600" i="1" dirty="0" smtClean="0">
                <a:latin typeface="Calibri" pitchFamily="34" charset="0"/>
              </a:rPr>
              <a:t> matrix, surface computation etc.)</a:t>
            </a:r>
            <a:endParaRPr lang="fr-FR" sz="1600" i="1" dirty="0">
              <a:latin typeface="Calibri" pitchFamily="34" charset="0"/>
            </a:endParaRPr>
          </a:p>
        </p:txBody>
      </p:sp>
      <p:pic>
        <p:nvPicPr>
          <p:cNvPr id="2" name="Picture 1" descr="Capture d’écran 2012-07-08 à 18.58.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672408" cy="2027254"/>
          </a:xfrm>
          <a:prstGeom prst="rect">
            <a:avLst/>
          </a:prstGeom>
        </p:spPr>
      </p:pic>
      <p:pic>
        <p:nvPicPr>
          <p:cNvPr id="3" name="Picture 2" descr="Capture d’écran 2012-07-08 à 18.58.3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44" y="2132856"/>
            <a:ext cx="3523680" cy="2016224"/>
          </a:xfrm>
          <a:prstGeom prst="rect">
            <a:avLst/>
          </a:prstGeom>
        </p:spPr>
      </p:pic>
      <p:pic>
        <p:nvPicPr>
          <p:cNvPr id="4" name="Picture 3" descr="Capture d’écran 2012-07-08 à 18.59.3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4788396" cy="1260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2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-5-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88356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Experiment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- 1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43608" y="1724058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err="1" smtClean="0">
                <a:latin typeface="Calibri" pitchFamily="34" charset="0"/>
              </a:rPr>
              <a:t>Modeling</a:t>
            </a:r>
            <a:r>
              <a:rPr lang="fr-FR" sz="1800" b="1" dirty="0" smtClean="0">
                <a:latin typeface="Calibri" pitchFamily="34" charset="0"/>
              </a:rPr>
              <a:t> a </a:t>
            </a:r>
            <a:r>
              <a:rPr lang="fr-FR" sz="1800" b="1" dirty="0" err="1" smtClean="0">
                <a:latin typeface="Calibri" pitchFamily="34" charset="0"/>
              </a:rPr>
              <a:t>cooling</a:t>
            </a:r>
            <a:r>
              <a:rPr lang="fr-FR" sz="1800" b="1" dirty="0" smtClean="0">
                <a:latin typeface="Calibri" pitchFamily="34" charset="0"/>
              </a:rPr>
              <a:t> </a:t>
            </a:r>
            <a:r>
              <a:rPr lang="fr-FR" sz="1800" b="1" dirty="0" err="1" smtClean="0">
                <a:latin typeface="Calibri" pitchFamily="34" charset="0"/>
              </a:rPr>
              <a:t>tower</a:t>
            </a:r>
            <a:r>
              <a:rPr lang="fr-FR" sz="1800" b="1" dirty="0" smtClean="0">
                <a:latin typeface="Calibri" pitchFamily="34" charset="0"/>
              </a:rPr>
              <a:t> in </a:t>
            </a:r>
            <a:r>
              <a:rPr lang="fr-FR" sz="1800" b="1" dirty="0" err="1" smtClean="0">
                <a:latin typeface="Calibri" pitchFamily="34" charset="0"/>
              </a:rPr>
              <a:t>just</a:t>
            </a:r>
            <a:r>
              <a:rPr lang="fr-FR" sz="1800" b="1" dirty="0" smtClean="0">
                <a:latin typeface="Calibri" pitchFamily="34" charset="0"/>
              </a:rPr>
              <a:t> a few </a:t>
            </a:r>
            <a:r>
              <a:rPr lang="fr-FR" sz="1800" b="1" dirty="0" err="1" smtClean="0">
                <a:latin typeface="Calibri" pitchFamily="34" charset="0"/>
              </a:rPr>
              <a:t>lines</a:t>
            </a:r>
            <a:endParaRPr lang="fr-FR" sz="1800" b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00192" y="3559112"/>
            <a:ext cx="266429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Explicit </a:t>
            </a:r>
            <a:r>
              <a:rPr lang="fr-FR" sz="1600" i="1" dirty="0" err="1" smtClean="0">
                <a:latin typeface="Calibri" pitchFamily="34" charset="0"/>
              </a:rPr>
              <a:t>representation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err="1" smtClean="0">
                <a:latin typeface="Calibri" pitchFamily="34" charset="0"/>
              </a:rPr>
              <a:t>Human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readable</a:t>
            </a:r>
            <a:endParaRPr lang="fr-FR" sz="1600" i="1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smtClean="0">
                <a:latin typeface="Calibri" pitchFamily="34" charset="0"/>
              </a:rPr>
              <a:t>Concise and short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600" i="1" dirty="0" err="1" smtClean="0">
                <a:latin typeface="Calibri" pitchFamily="34" charset="0"/>
              </a:rPr>
              <a:t>Easy</a:t>
            </a:r>
            <a:r>
              <a:rPr lang="fr-FR" sz="1600" i="1" dirty="0" smtClean="0">
                <a:latin typeface="Calibri" pitchFamily="34" charset="0"/>
              </a:rPr>
              <a:t> to </a:t>
            </a:r>
            <a:r>
              <a:rPr lang="fr-FR" sz="1600" i="1" dirty="0" err="1" smtClean="0">
                <a:latin typeface="Calibri" pitchFamily="34" charset="0"/>
              </a:rPr>
              <a:t>modify</a:t>
            </a:r>
            <a:r>
              <a:rPr lang="fr-FR" sz="1600" i="1" dirty="0" smtClean="0">
                <a:latin typeface="Calibri" pitchFamily="34" charset="0"/>
              </a:rPr>
              <a:t> (</a:t>
            </a:r>
            <a:r>
              <a:rPr lang="fr-FR" sz="1600" i="1" dirty="0" err="1" smtClean="0">
                <a:latin typeface="Calibri" pitchFamily="34" charset="0"/>
              </a:rPr>
              <a:t>parametric</a:t>
            </a:r>
            <a:r>
              <a:rPr lang="fr-FR" sz="1600" i="1" dirty="0" smtClean="0">
                <a:latin typeface="Calibri" pitchFamily="34" charset="0"/>
              </a:rPr>
              <a:t> </a:t>
            </a:r>
            <a:r>
              <a:rPr lang="fr-FR" sz="1600" i="1" dirty="0" err="1" smtClean="0">
                <a:latin typeface="Calibri" pitchFamily="34" charset="0"/>
              </a:rPr>
              <a:t>approach</a:t>
            </a:r>
            <a:r>
              <a:rPr lang="fr-FR" sz="1600" i="1" dirty="0" smtClean="0">
                <a:latin typeface="Calibri" pitchFamily="34" charset="0"/>
              </a:rPr>
              <a:t>)</a:t>
            </a:r>
            <a:endParaRPr lang="fr-FR" sz="1600" i="1" dirty="0">
              <a:latin typeface="Calibri" pitchFamily="34" charset="0"/>
            </a:endParaRPr>
          </a:p>
        </p:txBody>
      </p:sp>
      <p:pic>
        <p:nvPicPr>
          <p:cNvPr id="2" name="Picture 1" descr="Capture d’écran 2012-07-06 à 08.25.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90378"/>
            <a:ext cx="6228308" cy="3740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-6-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88356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Experiment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</a:t>
            </a:r>
            <a:r>
              <a:rPr lang="fr-FR" dirty="0">
                <a:solidFill>
                  <a:srgbClr val="8E2462"/>
                </a:solidFill>
                <a:latin typeface="Rockwell" pitchFamily="18" charset="0"/>
              </a:rPr>
              <a:t>2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–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Modeling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a pressure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vessel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pic>
        <p:nvPicPr>
          <p:cNvPr id="2" name="Picture 1" descr="Capture d’écran 2012-07-08 à 15.58.3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76033"/>
            <a:ext cx="3251322" cy="3373247"/>
          </a:xfrm>
          <a:prstGeom prst="rect">
            <a:avLst/>
          </a:prstGeom>
        </p:spPr>
      </p:pic>
      <p:pic>
        <p:nvPicPr>
          <p:cNvPr id="3" name="Picture 2" descr="Capture d’écran 2012-07-08 à 16.02.4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2708920"/>
            <a:ext cx="3563888" cy="2774163"/>
          </a:xfrm>
          <a:prstGeom prst="rect">
            <a:avLst/>
          </a:prstGeom>
        </p:spPr>
      </p:pic>
      <p:sp>
        <p:nvSpPr>
          <p:cNvPr id="4" name="Bent Arrow 3"/>
          <p:cNvSpPr/>
          <p:nvPr/>
        </p:nvSpPr>
        <p:spPr bwMode="auto">
          <a:xfrm>
            <a:off x="2123728" y="1772816"/>
            <a:ext cx="936104" cy="79208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70080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Language </a:t>
            </a:r>
            <a:r>
              <a:rPr lang="en-US" sz="2000" dirty="0" err="1" smtClean="0">
                <a:latin typeface="Calibri"/>
                <a:cs typeface="Calibri"/>
              </a:rPr>
              <a:t>interpretor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5400000">
            <a:off x="5112060" y="1736812"/>
            <a:ext cx="792088" cy="100811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566124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Component description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551723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/>
                <a:cs typeface="Calibri"/>
              </a:rPr>
              <a:t>Rendering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1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-7-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116632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Experiment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– 3 - 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1640" y="908720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latin typeface="Calibri" pitchFamily="34" charset="0"/>
              </a:rPr>
              <a:t>A component </a:t>
            </a:r>
            <a:r>
              <a:rPr lang="fr-FR" sz="1800" b="1" dirty="0" err="1" smtClean="0">
                <a:latin typeface="Calibri" pitchFamily="34" charset="0"/>
              </a:rPr>
              <a:t>geometry</a:t>
            </a:r>
            <a:r>
              <a:rPr lang="fr-FR" sz="1800" b="1" dirty="0" smtClean="0">
                <a:latin typeface="Calibri" pitchFamily="34" charset="0"/>
              </a:rPr>
              <a:t> editor / </a:t>
            </a:r>
            <a:r>
              <a:rPr lang="fr-FR" sz="1800" b="1" dirty="0" err="1" smtClean="0">
                <a:latin typeface="Calibri" pitchFamily="34" charset="0"/>
              </a:rPr>
              <a:t>intepretor</a:t>
            </a:r>
            <a:endParaRPr lang="fr-FR" sz="1800" b="1" dirty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130" y="6309320"/>
            <a:ext cx="448786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dirty="0">
                <a:latin typeface="Arial" charset="0"/>
              </a:rPr>
              <a:t>9</a:t>
            </a:r>
            <a:r>
              <a:rPr lang="fr-FR" sz="1100" dirty="0" smtClean="0">
                <a:latin typeface="Arial" charset="0"/>
              </a:rPr>
              <a:t>th International </a:t>
            </a:r>
            <a:r>
              <a:rPr lang="fr-FR" sz="1100" dirty="0" err="1" smtClean="0">
                <a:latin typeface="Arial" charset="0"/>
              </a:rPr>
              <a:t>Conference</a:t>
            </a:r>
            <a:r>
              <a:rPr lang="fr-FR" sz="1100" dirty="0" smtClean="0">
                <a:latin typeface="Arial" charset="0"/>
              </a:rPr>
              <a:t> on Product </a:t>
            </a:r>
            <a:r>
              <a:rPr lang="fr-FR" sz="1100" dirty="0" err="1" smtClean="0">
                <a:latin typeface="Arial" charset="0"/>
              </a:rPr>
              <a:t>Lifecycle</a:t>
            </a:r>
            <a:r>
              <a:rPr lang="fr-FR" sz="1100" dirty="0" smtClean="0">
                <a:latin typeface="Arial" charset="0"/>
              </a:rPr>
              <a:t> Management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1100" dirty="0" smtClean="0">
                <a:latin typeface="Arial" charset="0"/>
              </a:rPr>
              <a:t>PLM12</a:t>
            </a:r>
          </a:p>
        </p:txBody>
      </p:sp>
      <p:pic>
        <p:nvPicPr>
          <p:cNvPr id="3" name="Picture 2" descr="Capture d’écran 2013-06-20 à 18.02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78296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6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83671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-8-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116632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Experiment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– 4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Towards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online component </a:t>
            </a: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creation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31640" y="908720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latin typeface="Calibri" pitchFamily="34" charset="0"/>
              </a:rPr>
              <a:t>A </a:t>
            </a:r>
            <a:r>
              <a:rPr lang="fr-FR" sz="1800" b="1" dirty="0" err="1" smtClean="0">
                <a:latin typeface="Calibri" pitchFamily="34" charset="0"/>
              </a:rPr>
              <a:t>webbased</a:t>
            </a:r>
            <a:r>
              <a:rPr lang="fr-FR" sz="1800" b="1" dirty="0" smtClean="0">
                <a:latin typeface="Calibri" pitchFamily="34" charset="0"/>
              </a:rPr>
              <a:t> component editor</a:t>
            </a:r>
            <a:endParaRPr lang="fr-FR" sz="1800" b="1" dirty="0">
              <a:latin typeface="Calibri" pitchFamily="34" charset="0"/>
            </a:endParaRPr>
          </a:p>
        </p:txBody>
      </p:sp>
      <p:pic>
        <p:nvPicPr>
          <p:cNvPr id="2" name="Picture 1" descr="Capture d’écran 2013-06-20 à 18.05.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72" y="54868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6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155679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Connecteur droit 5"/>
          <p:cNvCxnSpPr/>
          <p:nvPr/>
        </p:nvCxnSpPr>
        <p:spPr bwMode="auto">
          <a:xfrm>
            <a:off x="0" y="616530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4271392" y="6351711"/>
            <a:ext cx="6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  <a:cs typeface="Calibri" pitchFamily="34" charset="0"/>
              </a:rPr>
              <a:t>-9-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5656" y="883568"/>
            <a:ext cx="7668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 smtClean="0">
                <a:solidFill>
                  <a:srgbClr val="8E2462"/>
                </a:solidFill>
                <a:latin typeface="Rockwell" pitchFamily="18" charset="0"/>
              </a:rPr>
              <a:t>Modeling</a:t>
            </a:r>
            <a:r>
              <a:rPr lang="fr-FR" dirty="0" smtClean="0">
                <a:solidFill>
                  <a:srgbClr val="8E2462"/>
                </a:solidFill>
                <a:latin typeface="Rockwell" pitchFamily="18" charset="0"/>
              </a:rPr>
              <a:t> data – Placement model</a:t>
            </a:r>
            <a:endParaRPr lang="fr-FR" dirty="0">
              <a:solidFill>
                <a:srgbClr val="8E2462"/>
              </a:solidFill>
              <a:latin typeface="Rockwell" pitchFamily="18" charset="0"/>
            </a:endParaRPr>
          </a:p>
        </p:txBody>
      </p:sp>
      <p:pic>
        <p:nvPicPr>
          <p:cNvPr id="3" name="Picture 2" descr="modele_um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22056"/>
            <a:ext cx="9144000" cy="4111200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 bwMode="auto">
          <a:xfrm>
            <a:off x="6444208" y="4797152"/>
            <a:ext cx="2592288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7294"/>
              <a:gd name="adj6" fmla="val 338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Business model – Nuclear industry semantics (valves, pipes etc.)</a:t>
            </a:r>
          </a:p>
        </p:txBody>
      </p:sp>
      <p:sp>
        <p:nvSpPr>
          <p:cNvPr id="14" name="Line Callout 2 13"/>
          <p:cNvSpPr/>
          <p:nvPr/>
        </p:nvSpPr>
        <p:spPr bwMode="auto">
          <a:xfrm>
            <a:off x="35496" y="1772816"/>
            <a:ext cx="2592288" cy="504056"/>
          </a:xfrm>
          <a:prstGeom prst="borderCallout2">
            <a:avLst>
              <a:gd name="adj1" fmla="val 5816"/>
              <a:gd name="adj2" fmla="val 34290"/>
              <a:gd name="adj3" fmla="val -92951"/>
              <a:gd name="adj4" fmla="val 41633"/>
              <a:gd name="adj5" fmla="val 16084"/>
              <a:gd name="adj6" fmla="val 2009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MPA representation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164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08">
  <a:themeElements>
    <a:clrScheme name="Model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 200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odel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2008</Template>
  <TotalTime>16058</TotalTime>
  <Words>450</Words>
  <Application>Microsoft Office PowerPoint</Application>
  <PresentationFormat>Affichage à l'écran (4:3)</PresentationFormat>
  <Paragraphs>85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Modele 2008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fortineau</dc:creator>
  <cp:lastModifiedBy>Christophe MOUTON</cp:lastModifiedBy>
  <cp:revision>462</cp:revision>
  <cp:lastPrinted>2012-07-08T10:35:37Z</cp:lastPrinted>
  <dcterms:created xsi:type="dcterms:W3CDTF">2011-05-02T14:55:13Z</dcterms:created>
  <dcterms:modified xsi:type="dcterms:W3CDTF">2013-08-27T10:51:56Z</dcterms:modified>
</cp:coreProperties>
</file>